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Host Grotesk Medium" panose="020B0604020202020204" charset="0"/>
      <p:regular r:id="rId13"/>
    </p:embeddedFont>
    <p:embeddedFont>
      <p:font typeface="Roboto" panose="020000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1320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9571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latin typeface="Host Grotesk Medium" panose="020B0604020202020204" charset="0"/>
              </a:rPr>
              <a:t>UPI Fraud Analytics using AWS Athena &amp; Power BI</a:t>
            </a:r>
          </a:p>
        </p:txBody>
      </p:sp>
      <p:sp>
        <p:nvSpPr>
          <p:cNvPr id="4" name="Text 1"/>
          <p:cNvSpPr/>
          <p:nvPr/>
        </p:nvSpPr>
        <p:spPr>
          <a:xfrm>
            <a:off x="6280190" y="4653439"/>
            <a:ext cx="75564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Detecting fraudulent behavior in UPI transactions and identifying high-risk patterns using AWS cloud infrastructure and advanced analytics.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5813" y="618053"/>
            <a:ext cx="7429976" cy="701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Key Takeaways &amp; Next Steps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5813" y="1656397"/>
            <a:ext cx="505182" cy="505182"/>
          </a:xfrm>
          <a:prstGeom prst="roundRect">
            <a:avLst>
              <a:gd name="adj" fmla="val 18668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69990" y="1698427"/>
            <a:ext cx="336709" cy="421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15428" y="1733550"/>
            <a:ext cx="4219575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Implement Real-Time Monitoring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15428" y="2218968"/>
            <a:ext cx="6842760" cy="673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Deploy streaming fraud detection using identified patterns for immediate threat response.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85813" y="3341608"/>
            <a:ext cx="505182" cy="505182"/>
          </a:xfrm>
          <a:prstGeom prst="roundRect">
            <a:avLst>
              <a:gd name="adj" fmla="val 18668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69990" y="3383637"/>
            <a:ext cx="336709" cy="421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515428" y="3418761"/>
            <a:ext cx="4769644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Strengthen QR &amp; Merchant Channels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515428" y="3904178"/>
            <a:ext cx="6842760" cy="673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Enhanced security for highest-risk payment methods (6.66% and 6.41% fraud rates).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85813" y="5026819"/>
            <a:ext cx="505182" cy="505182"/>
          </a:xfrm>
          <a:prstGeom prst="roundRect">
            <a:avLst>
              <a:gd name="adj" fmla="val 18668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69990" y="5068848"/>
            <a:ext cx="336709" cy="421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15428" y="5103971"/>
            <a:ext cx="3386376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Blacklist Repeat Offenders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15428" y="5589389"/>
            <a:ext cx="6842760" cy="336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Block known fraudulent UPI accounts to prevent recurring attacks.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85813" y="6375202"/>
            <a:ext cx="505182" cy="505182"/>
          </a:xfrm>
          <a:prstGeom prst="roundRect">
            <a:avLst>
              <a:gd name="adj" fmla="val 18668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69990" y="6417231"/>
            <a:ext cx="336709" cy="421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515428" y="6452354"/>
            <a:ext cx="3707725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Expand Analytics Foundation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515428" y="6937772"/>
            <a:ext cx="6842760" cy="673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 on current AWS infrastructure for continuous fraud pattern evolution tracking.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95092"/>
            <a:ext cx="68660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Project Goals &amp; Objectives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644033"/>
            <a:ext cx="6407944" cy="1299448"/>
          </a:xfrm>
          <a:prstGeom prst="roundRect">
            <a:avLst>
              <a:gd name="adj" fmla="val 733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48784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Fraud Shift Patterns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368885"/>
            <a:ext cx="593907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 how fraud tactics evolve over time.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548" y="4644033"/>
            <a:ext cx="6408063" cy="1299448"/>
          </a:xfrm>
          <a:prstGeom prst="roundRect">
            <a:avLst>
              <a:gd name="adj" fmla="val 733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62982" y="48784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High-Risk Senders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2982" y="5368885"/>
            <a:ext cx="593919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repeat fraudulent UPI accounts.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170295"/>
            <a:ext cx="6407944" cy="1299448"/>
          </a:xfrm>
          <a:prstGeom prst="roundRect">
            <a:avLst>
              <a:gd name="adj" fmla="val 733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64047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Fraud Concentration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895148"/>
            <a:ext cx="593907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 which fraud types dominate.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8548" y="6170295"/>
            <a:ext cx="6408063" cy="1299448"/>
          </a:xfrm>
          <a:prstGeom prst="roundRect">
            <a:avLst>
              <a:gd name="adj" fmla="val 733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62982" y="64047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Real-Time Monitoring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662982" y="6895148"/>
            <a:ext cx="593919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 foundation for proactive detection.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64994"/>
            <a:ext cx="84536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Dataset &amp; Architecture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0407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Dataset Summary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621893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10,000 synthetic transactions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041350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619 confirmed fraud cases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460807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 fraud types tracked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880265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metrics: amount, payment type, sender/receiver UPI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50407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AWS Cloud Stack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599521" y="5621893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S3: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Raw transaction storage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6041350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Glue: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ETL &amp; schema detection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9521" y="6460807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Athena: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SQL fraud analysis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99521" y="6880265"/>
            <a:ext cx="62447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Power BI: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Interactive dashboards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59768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6.19%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793790" y="5617607"/>
            <a:ext cx="582263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Overall Fraud Exposure Rate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6524744"/>
            <a:ext cx="130428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619 fraudulent transactions out of 10,000 total transactions. This baseline establishes the fraud risk landscape for UPI payments and guides detection thresholds.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4831" y="435888"/>
            <a:ext cx="6329243" cy="495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Most Vulnerable Payment Methods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31" y="1248251"/>
            <a:ext cx="13520737" cy="709588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106001" y="8344138"/>
            <a:ext cx="158472" cy="158472"/>
          </a:xfrm>
          <a:prstGeom prst="roundRect">
            <a:avLst>
              <a:gd name="adj" fmla="val 11540"/>
            </a:avLst>
          </a:prstGeom>
          <a:solidFill>
            <a:srgbClr val="143139"/>
          </a:solidFill>
          <a:ln/>
        </p:spPr>
      </p:sp>
      <p:sp>
        <p:nvSpPr>
          <p:cNvPr id="5" name="Text 2"/>
          <p:cNvSpPr/>
          <p:nvPr/>
        </p:nvSpPr>
        <p:spPr>
          <a:xfrm>
            <a:off x="6325433" y="8344138"/>
            <a:ext cx="913567" cy="158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Fraud Rate %</a:t>
            </a:r>
            <a:endParaRPr lang="en-US" sz="1200" dirty="0"/>
          </a:p>
        </p:txBody>
      </p:sp>
      <p:sp>
        <p:nvSpPr>
          <p:cNvPr id="6" name="Shape 3"/>
          <p:cNvSpPr/>
          <p:nvPr/>
        </p:nvSpPr>
        <p:spPr>
          <a:xfrm>
            <a:off x="7391400" y="8344138"/>
            <a:ext cx="158472" cy="158472"/>
          </a:xfrm>
          <a:prstGeom prst="roundRect">
            <a:avLst>
              <a:gd name="adj" fmla="val 11540"/>
            </a:avLst>
          </a:prstGeom>
          <a:solidFill>
            <a:srgbClr val="296675"/>
          </a:solidFill>
          <a:ln/>
        </p:spPr>
      </p:sp>
      <p:sp>
        <p:nvSpPr>
          <p:cNvPr id="7" name="Text 4"/>
          <p:cNvSpPr/>
          <p:nvPr/>
        </p:nvSpPr>
        <p:spPr>
          <a:xfrm>
            <a:off x="7610832" y="8344138"/>
            <a:ext cx="858679" cy="158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Fraud Count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554831" y="8998029"/>
            <a:ext cx="13520737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QR Scan Pay shows highest fraud penetration at 6.66%, followed by Merchant Pay at 6.41%. These channels require enhanced security protocols.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3312"/>
            <a:ext cx="59720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Fraud Type Distribution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5866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Account Takeover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077051"/>
            <a:ext cx="3898702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161 cases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945719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15633" y="2928580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5866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Social Engineering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077051"/>
            <a:ext cx="3898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161 cases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1945719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75201" y="2928580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0392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Micro Velocity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529620"/>
            <a:ext cx="3898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157 cases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1945719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75201" y="5188148"/>
            <a:ext cx="339328" cy="33932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0392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Fake Merchant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529620"/>
            <a:ext cx="3898702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140 cases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2653" y="1945719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15633" y="5188148"/>
            <a:ext cx="339328" cy="339328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793790" y="6765846"/>
            <a:ext cx="130428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Account Takeover and Social Engineering dominate fraud patterns. Micro Velocity fraud indicates bot-based automation attempts.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32541"/>
            <a:ext cx="65089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Financial Impact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394829"/>
            <a:ext cx="2329815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35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₹24,981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4131826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Avg Fraud Loss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622244"/>
            <a:ext cx="2329815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 fraudulent transaction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407093" y="3394829"/>
            <a:ext cx="2329815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35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₹15.5M</a:t>
            </a:r>
            <a:endParaRPr lang="en-US" sz="3550" dirty="0"/>
          </a:p>
        </p:txBody>
      </p:sp>
      <p:sp>
        <p:nvSpPr>
          <p:cNvPr id="8" name="Text 5"/>
          <p:cNvSpPr/>
          <p:nvPr/>
        </p:nvSpPr>
        <p:spPr>
          <a:xfrm>
            <a:off x="3407093" y="4131826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Total Exposure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407093" y="4622244"/>
            <a:ext cx="2329815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619 fraud cases × avg loss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020395" y="3394829"/>
            <a:ext cx="2329815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35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₹24,938</a:t>
            </a:r>
            <a:endParaRPr lang="en-US" sz="3550" dirty="0"/>
          </a:p>
        </p:txBody>
      </p:sp>
      <p:sp>
        <p:nvSpPr>
          <p:cNvPr id="11" name="Text 8"/>
          <p:cNvSpPr/>
          <p:nvPr/>
        </p:nvSpPr>
        <p:spPr>
          <a:xfrm>
            <a:off x="6020395" y="4131826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Normal Avg Amount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20395" y="4976574"/>
            <a:ext cx="2329815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Fraud and normal transactions similar in value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27465"/>
            <a:ext cx="65072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Repeat Attacker Patterns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76405"/>
            <a:ext cx="130428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Analysis reveals concentrated fraud from specific sender UPI accounts. Top 10 fraudulent senders each show 100% fraud rate on their transactions, indicating targeted repeat attacks rather than random fraud attempts.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511879"/>
            <a:ext cx="4196358" cy="2025491"/>
          </a:xfrm>
          <a:prstGeom prst="roundRect">
            <a:avLst>
              <a:gd name="adj" fmla="val 4703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51084" y="5769173"/>
            <a:ext cx="28578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Repeat Attack Pattern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51084" y="6259592"/>
            <a:ext cx="3681770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Fraudsters reuse same UPI IDs for multiple transactions, enabling pattern-based detection.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511879"/>
            <a:ext cx="4196358" cy="2025491"/>
          </a:xfrm>
          <a:prstGeom prst="roundRect">
            <a:avLst>
              <a:gd name="adj" fmla="val 4703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74256" y="57691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Clustering Behavior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474256" y="6259592"/>
            <a:ext cx="3681770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Fraud concentrated to specific sender accounts suggests organized fraud rings.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40133" y="5511879"/>
            <a:ext cx="4196358" cy="2025491"/>
          </a:xfrm>
          <a:prstGeom prst="roundRect">
            <a:avLst>
              <a:gd name="adj" fmla="val 4703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97427" y="5769173"/>
            <a:ext cx="28858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Detection Opportunity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897427" y="6259592"/>
            <a:ext cx="3681770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Sender UPI ID blacklisting can prevent future attacks from known fraudsters.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14293"/>
            <a:ext cx="70464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Security &amp; Access Controls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063234"/>
            <a:ext cx="7556421" cy="5152072"/>
          </a:xfrm>
          <a:prstGeom prst="roundRect">
            <a:avLst>
              <a:gd name="adj" fmla="val 184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070854"/>
            <a:ext cx="7541181" cy="1284208"/>
          </a:xfrm>
          <a:prstGeom prst="roundRect">
            <a:avLst>
              <a:gd name="adj" fmla="val 7418"/>
            </a:avLst>
          </a:prstGeom>
          <a:solidFill>
            <a:srgbClr val="D9EDF2"/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22976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IAM Access Control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2788087"/>
            <a:ext cx="708755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Limiting data access to authorized personnel only.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3355062"/>
            <a:ext cx="7541181" cy="1284208"/>
          </a:xfrm>
          <a:prstGeom prst="rect">
            <a:avLst/>
          </a:prstGeom>
          <a:solidFill>
            <a:srgbClr val="D9EDF2"/>
          </a:solidFill>
          <a:ln/>
        </p:spPr>
      </p:sp>
      <p:sp>
        <p:nvSpPr>
          <p:cNvPr id="9" name="Shape 6"/>
          <p:cNvSpPr/>
          <p:nvPr/>
        </p:nvSpPr>
        <p:spPr>
          <a:xfrm>
            <a:off x="801410" y="3355062"/>
            <a:ext cx="7541181" cy="30480"/>
          </a:xfrm>
          <a:prstGeom prst="roundRect">
            <a:avLst>
              <a:gd name="adj" fmla="val 312558"/>
            </a:avLst>
          </a:prstGeom>
          <a:solidFill>
            <a:srgbClr val="BFD3D8"/>
          </a:solidFill>
          <a:ln/>
        </p:spPr>
      </p:sp>
      <p:sp>
        <p:nvSpPr>
          <p:cNvPr id="10" name="Text 7"/>
          <p:cNvSpPr/>
          <p:nvPr/>
        </p:nvSpPr>
        <p:spPr>
          <a:xfrm>
            <a:off x="1028224" y="35818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No Public Exposure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28224" y="4072295"/>
            <a:ext cx="708755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Zero public endpoint access to sensitive data.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801410" y="4639270"/>
            <a:ext cx="7541181" cy="1284208"/>
          </a:xfrm>
          <a:prstGeom prst="rect">
            <a:avLst/>
          </a:prstGeom>
          <a:solidFill>
            <a:srgbClr val="D9EDF2"/>
          </a:solidFill>
          <a:ln/>
        </p:spPr>
      </p:sp>
      <p:sp>
        <p:nvSpPr>
          <p:cNvPr id="13" name="Shape 10"/>
          <p:cNvSpPr/>
          <p:nvPr/>
        </p:nvSpPr>
        <p:spPr>
          <a:xfrm>
            <a:off x="801410" y="4639270"/>
            <a:ext cx="7541181" cy="30480"/>
          </a:xfrm>
          <a:prstGeom prst="roundRect">
            <a:avLst>
              <a:gd name="adj" fmla="val 312558"/>
            </a:avLst>
          </a:prstGeom>
          <a:solidFill>
            <a:srgbClr val="BFD3D8"/>
          </a:solidFill>
          <a:ln/>
        </p:spPr>
      </p:sp>
      <p:sp>
        <p:nvSpPr>
          <p:cNvPr id="14" name="Text 11"/>
          <p:cNvSpPr/>
          <p:nvPr/>
        </p:nvSpPr>
        <p:spPr>
          <a:xfrm>
            <a:off x="1028224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ODBC Role Mapping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8224" y="5356503"/>
            <a:ext cx="708755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Athena connections secured through role-based authentication.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801410" y="5923478"/>
            <a:ext cx="7541181" cy="1284208"/>
          </a:xfrm>
          <a:prstGeom prst="rect">
            <a:avLst/>
          </a:prstGeom>
          <a:solidFill>
            <a:srgbClr val="D9EDF2"/>
          </a:solidFill>
          <a:ln/>
        </p:spPr>
      </p:sp>
      <p:sp>
        <p:nvSpPr>
          <p:cNvPr id="17" name="Shape 14"/>
          <p:cNvSpPr/>
          <p:nvPr/>
        </p:nvSpPr>
        <p:spPr>
          <a:xfrm>
            <a:off x="801410" y="5923478"/>
            <a:ext cx="7541181" cy="30480"/>
          </a:xfrm>
          <a:prstGeom prst="roundRect">
            <a:avLst>
              <a:gd name="adj" fmla="val 312558"/>
            </a:avLst>
          </a:prstGeom>
          <a:solidFill>
            <a:srgbClr val="BFD3D8"/>
          </a:solidFill>
          <a:ln/>
        </p:spPr>
      </p:sp>
      <p:sp>
        <p:nvSpPr>
          <p:cNvPr id="18" name="Text 15"/>
          <p:cNvSpPr/>
          <p:nvPr/>
        </p:nvSpPr>
        <p:spPr>
          <a:xfrm>
            <a:off x="1028224" y="61502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Least Privilege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028224" y="6640711"/>
            <a:ext cx="708755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Minimal permissions granted per user role.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458</Words>
  <Application>Microsoft Office PowerPoint</Application>
  <PresentationFormat>Custom</PresentationFormat>
  <Paragraphs>89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Host Grotesk Medium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pavan kalyan</cp:lastModifiedBy>
  <cp:revision>2</cp:revision>
  <dcterms:created xsi:type="dcterms:W3CDTF">2025-11-06T15:18:02Z</dcterms:created>
  <dcterms:modified xsi:type="dcterms:W3CDTF">2025-11-06T15:36:42Z</dcterms:modified>
</cp:coreProperties>
</file>